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1" r:id="rId2"/>
    <p:sldId id="270" r:id="rId3"/>
    <p:sldId id="259" r:id="rId4"/>
    <p:sldId id="258" r:id="rId5"/>
    <p:sldId id="263" r:id="rId6"/>
    <p:sldId id="262" r:id="rId7"/>
    <p:sldId id="264" r:id="rId8"/>
    <p:sldId id="265" r:id="rId9"/>
    <p:sldId id="277" r:id="rId10"/>
    <p:sldId id="275" r:id="rId11"/>
    <p:sldId id="276" r:id="rId12"/>
    <p:sldId id="260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D8199-7351-447C-8089-50EB07718D60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CF2E7-3B0F-4D96-8B0F-6967C05DA2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6968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513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084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478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448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340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216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86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383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2493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816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56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BE4F4-8B7B-4F92-9E73-B96FAB685057}" type="datetimeFigureOut">
              <a:rPr lang="hr-HR" smtClean="0"/>
              <a:t>3.2.2021.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C5CC2-F6E1-47DE-BE62-986BAAF7D5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52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rojekt-pariz.zagreb.hr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greb.hr/euprojekti/142668" TargetMode="External"/><Relationship Id="rId2" Type="http://schemas.openxmlformats.org/officeDocument/2006/relationships/hyperlink" Target="https://projekt-pariz.zagreb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A95A8CF-76E7-4096-A4AB-7B6EA4CF3253}"/>
              </a:ext>
            </a:extLst>
          </p:cNvPr>
          <p:cNvSpPr/>
          <p:nvPr/>
        </p:nvSpPr>
        <p:spPr>
          <a:xfrm>
            <a:off x="2260669" y="653236"/>
            <a:ext cx="25040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stellar" panose="020A0402060406010301" pitchFamily="18" charset="0"/>
              </a:rPr>
              <a:t>ostani</a:t>
            </a:r>
            <a:endParaRPr lang="en-US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F961B-6527-4F17-B41E-926AA0315A74}"/>
              </a:ext>
            </a:extLst>
          </p:cNvPr>
          <p:cNvSpPr/>
          <p:nvPr/>
        </p:nvSpPr>
        <p:spPr>
          <a:xfrm>
            <a:off x="3328729" y="1874122"/>
            <a:ext cx="24513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stellar" panose="020A0402060406010301" pitchFamily="18" charset="0"/>
              </a:rPr>
              <a:t>KTIVNI</a:t>
            </a:r>
            <a:endParaRPr lang="en-US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061410-A82F-4D8B-8DDE-E540068945DF}"/>
              </a:ext>
            </a:extLst>
          </p:cNvPr>
          <p:cNvSpPr/>
          <p:nvPr/>
        </p:nvSpPr>
        <p:spPr>
          <a:xfrm>
            <a:off x="3901090" y="2771334"/>
            <a:ext cx="38779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stellar" panose="020B0604020202020204" pitchFamily="18" charset="0"/>
              </a:rPr>
              <a:t>				</a:t>
            </a:r>
            <a:endParaRPr lang="hr-HR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9E4E1B-2A8B-4CED-806E-8B2A5DA83D1F}"/>
              </a:ext>
            </a:extLst>
          </p:cNvPr>
          <p:cNvSpPr/>
          <p:nvPr/>
        </p:nvSpPr>
        <p:spPr>
          <a:xfrm>
            <a:off x="5174314" y="5360005"/>
            <a:ext cx="869149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8000" b="1" dirty="0">
                <a:ln w="13462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Castellar" panose="020B0604020202020204" pitchFamily="18" charset="0"/>
              </a:rPr>
              <a:t>Z</a:t>
            </a:r>
            <a:endParaRPr lang="hr-HR" sz="8000" b="1" cap="none" spc="0" dirty="0">
              <a:ln w="13462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DFBA820-D3AE-43FD-B945-6A49E38EAF90}"/>
              </a:ext>
            </a:extLst>
          </p:cNvPr>
          <p:cNvSpPr/>
          <p:nvPr/>
        </p:nvSpPr>
        <p:spPr>
          <a:xfrm>
            <a:off x="4474384" y="4474075"/>
            <a:ext cx="580607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8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stellar" panose="020B0604020202020204" pitchFamily="18" charset="0"/>
              </a:rPr>
              <a:t>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350B92-54DF-4C33-AEF1-B3A9E495456C}"/>
              </a:ext>
            </a:extLst>
          </p:cNvPr>
          <p:cNvSpPr/>
          <p:nvPr/>
        </p:nvSpPr>
        <p:spPr>
          <a:xfrm>
            <a:off x="3468377" y="2643563"/>
            <a:ext cx="976549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8000" b="1" cap="none" spc="0" dirty="0">
                <a:ln w="13462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Castellar" panose="020B0604020202020204" pitchFamily="18" charset="0"/>
              </a:rPr>
              <a:t>R</a:t>
            </a:r>
            <a:endParaRPr lang="hr-HR" sz="8000" b="1" cap="none" spc="0" dirty="0">
              <a:ln w="13462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A927C4E-E96A-4DD8-9432-51409F675760}"/>
              </a:ext>
            </a:extLst>
          </p:cNvPr>
          <p:cNvSpPr/>
          <p:nvPr/>
        </p:nvSpPr>
        <p:spPr>
          <a:xfrm>
            <a:off x="2368937" y="1422677"/>
            <a:ext cx="1019831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8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stellar" panose="020B0604020202020204" pitchFamily="18" charset="0"/>
              </a:rPr>
              <a:t>A</a:t>
            </a:r>
            <a:endParaRPr lang="hr-HR" sz="8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C87F256-1D79-4E65-BCDC-4F14F5540CAB}"/>
              </a:ext>
            </a:extLst>
          </p:cNvPr>
          <p:cNvSpPr/>
          <p:nvPr/>
        </p:nvSpPr>
        <p:spPr>
          <a:xfrm>
            <a:off x="1463460" y="239841"/>
            <a:ext cx="825868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8000" b="1" cap="none" spc="0" dirty="0">
                <a:ln w="13462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Castellar" panose="020B0604020202020204" pitchFamily="18" charset="0"/>
              </a:rPr>
              <a:t>P</a:t>
            </a:r>
            <a:endParaRPr lang="hr-HR" sz="8000" b="1" cap="none" spc="0" dirty="0">
              <a:ln w="13462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695C5BE-82F3-40BC-A5E4-FCB176A573F3}"/>
              </a:ext>
            </a:extLst>
          </p:cNvPr>
          <p:cNvSpPr/>
          <p:nvPr/>
        </p:nvSpPr>
        <p:spPr>
          <a:xfrm>
            <a:off x="2228436" y="3188033"/>
            <a:ext cx="549541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stellar" panose="020A0402060406010301" pitchFamily="18" charset="0"/>
              </a:rPr>
              <a:t>Om</a:t>
            </a:r>
          </a:p>
          <a:p>
            <a:pPr algn="ctr"/>
            <a:r>
              <a:rPr lang="hr-H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stellar" panose="020A0402060406010301" pitchFamily="18" charset="0"/>
              </a:rPr>
              <a:t>			ROMKINJA</a:t>
            </a:r>
            <a:endParaRPr lang="en-US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ED3A586-BD7A-4034-A5B8-D1C78D2C34E2}"/>
              </a:ext>
            </a:extLst>
          </p:cNvPr>
          <p:cNvSpPr/>
          <p:nvPr/>
        </p:nvSpPr>
        <p:spPr>
          <a:xfrm>
            <a:off x="5948815" y="5797514"/>
            <a:ext cx="312457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stellar" panose="020A0402060406010301" pitchFamily="18" charset="0"/>
              </a:rPr>
              <a:t>APOSLI SE</a:t>
            </a:r>
            <a:endParaRPr lang="en-US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15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6" grpId="0" animBg="1"/>
      <p:bldP spid="17" grpId="0" animBg="1"/>
      <p:bldP spid="18" grpId="0" animBg="1"/>
      <p:bldP spid="19" grpId="0" animBg="1"/>
      <p:bldP spid="20" grpId="0" animBg="1"/>
      <p:bldP spid="22" grpId="0"/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Process 2"/>
          <p:cNvSpPr/>
          <p:nvPr/>
        </p:nvSpPr>
        <p:spPr>
          <a:xfrm>
            <a:off x="1743076" y="221662"/>
            <a:ext cx="7753350" cy="1533342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2388622" y="326613"/>
            <a:ext cx="646225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4000" b="1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OSTVARENI REZULTATI-</a:t>
            </a:r>
          </a:p>
          <a:p>
            <a:pPr algn="ctr"/>
            <a:r>
              <a:rPr lang="hr-HR" sz="4000" b="1" cap="none" spc="0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Promidžba i vidljivost</a:t>
            </a:r>
            <a:endParaRPr lang="en-US" sz="4000" b="1" cap="none" spc="0" dirty="0">
              <a:ln w="12700">
                <a:solidFill>
                  <a:schemeClr val="tx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95276" y="2419960"/>
            <a:ext cx="4400550" cy="1246552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xtBox 6"/>
          <p:cNvSpPr txBox="1"/>
          <p:nvPr/>
        </p:nvSpPr>
        <p:spPr>
          <a:xfrm>
            <a:off x="6734176" y="2526717"/>
            <a:ext cx="37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b="1" dirty="0">
                <a:solidFill>
                  <a:prstClr val="black"/>
                </a:solidFill>
                <a:latin typeface="Constantia" panose="02030602050306030303" pitchFamily="18" charset="0"/>
              </a:rPr>
              <a:t>Izrađen logo i promidžbeni materijali projekta</a:t>
            </a:r>
          </a:p>
        </p:txBody>
      </p:sp>
      <p:sp>
        <p:nvSpPr>
          <p:cNvPr id="8" name="Right Arrow 7"/>
          <p:cNvSpPr/>
          <p:nvPr/>
        </p:nvSpPr>
        <p:spPr>
          <a:xfrm>
            <a:off x="6650605" y="2202972"/>
            <a:ext cx="4400550" cy="1246552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409576" y="2734811"/>
            <a:ext cx="37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prstClr val="black"/>
                </a:solidFill>
                <a:latin typeface="Constantia" panose="02030602050306030303" pitchFamily="18" charset="0"/>
              </a:rPr>
              <a:t>Izrađena web stranica projekta: </a:t>
            </a:r>
            <a:r>
              <a:rPr lang="hr-HR" b="1" dirty="0">
                <a:solidFill>
                  <a:prstClr val="black"/>
                </a:solidFill>
                <a:latin typeface="Constantia" panose="02030602050306030303" pitchFamily="18" charset="0"/>
                <a:hlinkClick r:id="rId2"/>
              </a:rPr>
              <a:t>https://projekt-pariz.zagreb.hr</a:t>
            </a:r>
            <a:endParaRPr lang="hr-HR" b="1" dirty="0">
              <a:latin typeface="Constantia" panose="02030602050306030303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73" y="4136841"/>
            <a:ext cx="6146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b="1" dirty="0">
                <a:solidFill>
                  <a:prstClr val="black"/>
                </a:solidFill>
                <a:latin typeface="Constantia" panose="02030602050306030303" pitchFamily="18" charset="0"/>
              </a:rPr>
              <a:t>Održana 3 okrugla stola na temu „Romi na tržištu rada”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60019" y="4056149"/>
            <a:ext cx="3634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b="1" dirty="0">
                <a:solidFill>
                  <a:prstClr val="black"/>
                </a:solidFill>
                <a:latin typeface="Constantia" panose="02030602050306030303" pitchFamily="18" charset="0"/>
              </a:rPr>
              <a:t>Izrađena 4 informativna biltena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96968" y="5060227"/>
            <a:ext cx="3798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b="1" dirty="0">
                <a:solidFill>
                  <a:prstClr val="black"/>
                </a:solidFill>
                <a:latin typeface="Constantia" panose="02030602050306030303" pitchFamily="18" charset="0"/>
              </a:rPr>
              <a:t>Snimljena 2 promotivna video filma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734176" y="5188554"/>
            <a:ext cx="3016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latin typeface="Constantia" panose="02030602050306030303" pitchFamily="18" charset="0"/>
              </a:rPr>
              <a:t>Izrađena brošura projekta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6650605" y="3611658"/>
            <a:ext cx="4400550" cy="1246552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Right Arrow 14"/>
          <p:cNvSpPr/>
          <p:nvPr/>
        </p:nvSpPr>
        <p:spPr>
          <a:xfrm>
            <a:off x="6248401" y="4749944"/>
            <a:ext cx="4400550" cy="1246552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Right Arrow 15"/>
          <p:cNvSpPr/>
          <p:nvPr/>
        </p:nvSpPr>
        <p:spPr>
          <a:xfrm>
            <a:off x="295276" y="3727419"/>
            <a:ext cx="6103236" cy="1246552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Right Arrow 16"/>
          <p:cNvSpPr/>
          <p:nvPr/>
        </p:nvSpPr>
        <p:spPr>
          <a:xfrm>
            <a:off x="824022" y="4730281"/>
            <a:ext cx="4400550" cy="1246552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039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1743076" y="221662"/>
            <a:ext cx="7753350" cy="1533342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2348365" y="404808"/>
            <a:ext cx="646225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3600" b="1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UPRAVLJANJE PROJEKTOM I ADMINISTRACIJA</a:t>
            </a:r>
            <a:endParaRPr lang="en-US" sz="3600" b="1" cap="none" spc="0" dirty="0">
              <a:ln w="12700">
                <a:solidFill>
                  <a:schemeClr val="tx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3058" y="1993732"/>
            <a:ext cx="1865824" cy="141562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686647" y="3866198"/>
            <a:ext cx="16573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onstantia" panose="02030602050306030303" pitchFamily="18" charset="0"/>
              </a:rPr>
              <a:t>Izrađeno </a:t>
            </a:r>
            <a:r>
              <a:rPr lang="hr-HR" b="1" dirty="0">
                <a:latin typeface="Constantia" panose="02030602050306030303" pitchFamily="18" charset="0"/>
              </a:rPr>
              <a:t>6 </a:t>
            </a:r>
            <a:r>
              <a:rPr lang="hr-HR" dirty="0">
                <a:latin typeface="Constantia" panose="02030602050306030303" pitchFamily="18" charset="0"/>
              </a:rPr>
              <a:t>tekstualnih među izvješća o provedbi projekta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653043" y="2237869"/>
            <a:ext cx="2052631" cy="1321564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TextBox 9"/>
          <p:cNvSpPr txBox="1"/>
          <p:nvPr/>
        </p:nvSpPr>
        <p:spPr>
          <a:xfrm>
            <a:off x="3220299" y="2573343"/>
            <a:ext cx="16573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onstantia" panose="02030602050306030303" pitchFamily="18" charset="0"/>
              </a:rPr>
              <a:t>Zaposlen </a:t>
            </a:r>
            <a:r>
              <a:rPr lang="hr-HR" b="1" dirty="0">
                <a:latin typeface="Constantia" panose="02030602050306030303" pitchFamily="18" charset="0"/>
              </a:rPr>
              <a:t>asistent</a:t>
            </a:r>
            <a:r>
              <a:rPr lang="hr-HR" dirty="0">
                <a:latin typeface="Constantia" panose="02030602050306030303" pitchFamily="18" charset="0"/>
              </a:rPr>
              <a:t> projekta na 100% radnog vremena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7859" y="2798884"/>
            <a:ext cx="1657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onstantia" panose="02030602050306030303" pitchFamily="18" charset="0"/>
              </a:rPr>
              <a:t>Provedene </a:t>
            </a:r>
            <a:r>
              <a:rPr lang="hr-HR" b="1" dirty="0">
                <a:latin typeface="Constantia" panose="02030602050306030303" pitchFamily="18" charset="0"/>
              </a:rPr>
              <a:t>2</a:t>
            </a:r>
            <a:r>
              <a:rPr lang="hr-HR" dirty="0">
                <a:latin typeface="Constantia" panose="02030602050306030303" pitchFamily="18" charset="0"/>
              </a:rPr>
              <a:t> interne evaluacije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981" y="2247037"/>
            <a:ext cx="1657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onstantia" panose="02030602050306030303" pitchFamily="18" charset="0"/>
              </a:rPr>
              <a:t>Održano </a:t>
            </a:r>
            <a:r>
              <a:rPr lang="hr-HR" b="1" dirty="0">
                <a:latin typeface="Constantia" panose="02030602050306030303" pitchFamily="18" charset="0"/>
              </a:rPr>
              <a:t>10 </a:t>
            </a:r>
            <a:r>
              <a:rPr lang="hr-HR" dirty="0">
                <a:latin typeface="Constantia" panose="02030602050306030303" pitchFamily="18" charset="0"/>
              </a:rPr>
              <a:t>partnerskih sastanaka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79615" y="4743360"/>
            <a:ext cx="16573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onstantia" panose="02030602050306030303" pitchFamily="18" charset="0"/>
              </a:rPr>
              <a:t>Izrađeno </a:t>
            </a:r>
            <a:r>
              <a:rPr lang="hr-HR" b="1" dirty="0">
                <a:latin typeface="Constantia" panose="02030602050306030303" pitchFamily="18" charset="0"/>
              </a:rPr>
              <a:t>6</a:t>
            </a:r>
            <a:r>
              <a:rPr lang="hr-HR" dirty="0">
                <a:latin typeface="Constantia" panose="02030602050306030303" pitchFamily="18" charset="0"/>
              </a:rPr>
              <a:t> </a:t>
            </a:r>
            <a:r>
              <a:rPr lang="hr-HR" dirty="0" err="1">
                <a:latin typeface="Constantia" panose="02030602050306030303" pitchFamily="18" charset="0"/>
              </a:rPr>
              <a:t>financijskihmeđu</a:t>
            </a:r>
            <a:r>
              <a:rPr lang="hr-HR" dirty="0">
                <a:latin typeface="Constantia" panose="02030602050306030303" pitchFamily="18" charset="0"/>
              </a:rPr>
              <a:t> izvješća o projekta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10623" y="2527176"/>
            <a:ext cx="1657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onstantia" panose="02030602050306030303" pitchFamily="18" charset="0"/>
              </a:rPr>
              <a:t>Plaćeni </a:t>
            </a:r>
            <a:r>
              <a:rPr lang="hr-HR" b="1" dirty="0">
                <a:latin typeface="Constantia" panose="02030602050306030303" pitchFamily="18" charset="0"/>
              </a:rPr>
              <a:t>svi</a:t>
            </a:r>
            <a:r>
              <a:rPr lang="hr-HR" dirty="0">
                <a:latin typeface="Constantia" panose="02030602050306030303" pitchFamily="18" charset="0"/>
              </a:rPr>
              <a:t> nastali troškovi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03448" y="4355545"/>
            <a:ext cx="1885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onstantia" panose="02030602050306030303" pitchFamily="18" charset="0"/>
              </a:rPr>
              <a:t>Održana </a:t>
            </a:r>
            <a:r>
              <a:rPr lang="hr-HR" b="1" dirty="0">
                <a:latin typeface="Constantia" panose="02030602050306030303" pitchFamily="18" charset="0"/>
              </a:rPr>
              <a:t>završna konferencija  projekta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944025" y="2532193"/>
            <a:ext cx="2078410" cy="144925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Rounded Rectangle 16"/>
          <p:cNvSpPr/>
          <p:nvPr/>
        </p:nvSpPr>
        <p:spPr>
          <a:xfrm>
            <a:off x="547005" y="3767019"/>
            <a:ext cx="2132751" cy="188654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Rounded Rectangle 17"/>
          <p:cNvSpPr/>
          <p:nvPr/>
        </p:nvSpPr>
        <p:spPr>
          <a:xfrm>
            <a:off x="4877649" y="4538752"/>
            <a:ext cx="2132751" cy="188654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Rounded Rectangle 18"/>
          <p:cNvSpPr/>
          <p:nvPr/>
        </p:nvSpPr>
        <p:spPr>
          <a:xfrm>
            <a:off x="3153623" y="2561629"/>
            <a:ext cx="2132751" cy="188654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Rounded Rectangle 19"/>
          <p:cNvSpPr/>
          <p:nvPr/>
        </p:nvSpPr>
        <p:spPr>
          <a:xfrm>
            <a:off x="8572923" y="4012438"/>
            <a:ext cx="2132751" cy="188654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901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8771" y="674206"/>
            <a:ext cx="954196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4800" b="1" cap="none" spc="0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pitchFamily="18" charset="0"/>
              </a:rPr>
              <a:t>HVALA NA </a:t>
            </a:r>
            <a:r>
              <a:rPr lang="hr-HR" sz="48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pitchFamily="18" charset="0"/>
              </a:rPr>
              <a:t>POZORNOSTI</a:t>
            </a:r>
            <a:endParaRPr lang="en-US" sz="48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83458" y="3254670"/>
            <a:ext cx="45415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pitchFamily="18" charset="0"/>
              </a:rPr>
              <a:t>OVEN SASTE!</a:t>
            </a:r>
            <a:endParaRPr lang="en-US" sz="54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637564" y="2207549"/>
            <a:ext cx="5855516" cy="331240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hr-HR" b="1" dirty="0">
                <a:ln>
                  <a:solidFill>
                    <a:sysClr val="windowText" lastClr="000000"/>
                  </a:solidFill>
                </a:ln>
                <a:latin typeface="Constantia" panose="02030602050306030303" pitchFamily="18" charset="0"/>
              </a:rPr>
              <a:t>Andrija Petrović, voditelj projekta</a:t>
            </a:r>
          </a:p>
          <a:p>
            <a:pPr marL="0" indent="0">
              <a:buNone/>
            </a:pPr>
            <a:r>
              <a:rPr lang="hr-HR" sz="2400" b="1" dirty="0">
                <a:ln>
                  <a:solidFill>
                    <a:sysClr val="windowText" lastClr="000000"/>
                  </a:solidFill>
                </a:ln>
                <a:latin typeface="Constantia" panose="02030602050306030303" pitchFamily="18" charset="0"/>
              </a:rPr>
              <a:t>Grad Zagreb ; Ured za međugradsku i međunarodnu suradnju i promicanje ljudskih prava</a:t>
            </a:r>
            <a:br>
              <a:rPr lang="hr-HR" dirty="0">
                <a:ln>
                  <a:solidFill>
                    <a:sysClr val="windowText" lastClr="000000"/>
                  </a:solidFill>
                </a:ln>
                <a:latin typeface="Constantia" panose="02030602050306030303" pitchFamily="18" charset="0"/>
              </a:rPr>
            </a:br>
            <a:r>
              <a:rPr lang="hr-HR" sz="2400" dirty="0">
                <a:ln>
                  <a:solidFill>
                    <a:sysClr val="windowText" lastClr="000000"/>
                  </a:solidFill>
                </a:ln>
                <a:latin typeface="Constantia" panose="02030602050306030303" pitchFamily="18" charset="0"/>
              </a:rPr>
              <a:t>Trg Stjepana Radića 1</a:t>
            </a:r>
            <a:br>
              <a:rPr lang="hr-HR" sz="2400" dirty="0">
                <a:solidFill>
                  <a:schemeClr val="bg1">
                    <a:lumMod val="65000"/>
                  </a:schemeClr>
                </a:solidFill>
                <a:latin typeface="Constantia" panose="02030602050306030303" pitchFamily="18" charset="0"/>
              </a:rPr>
            </a:br>
            <a:r>
              <a:rPr lang="hr-HR" sz="2400" dirty="0">
                <a:latin typeface="Constantia" panose="02030602050306030303" pitchFamily="18" charset="0"/>
                <a:hlinkClick r:id="rId2"/>
              </a:rPr>
              <a:t>https://projekt-pariz.zagreb.hr/</a:t>
            </a:r>
            <a:endParaRPr lang="hr-HR" sz="24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hr-HR" sz="2400" dirty="0">
                <a:latin typeface="Constantia" panose="02030602050306030303" pitchFamily="18" charset="0"/>
                <a:hlinkClick r:id="rId3"/>
              </a:rPr>
              <a:t>https://www.zagreb.hr/euprojekti/142668</a:t>
            </a:r>
            <a:endParaRPr lang="hr-HR" sz="24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hr-HR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hr-HR" sz="2000" dirty="0">
                <a:latin typeface="Constantia" panose="02030602050306030303" pitchFamily="18" charset="0"/>
              </a:rPr>
              <a:t>Zagreb, veljača 2021</a:t>
            </a:r>
            <a:r>
              <a:rPr lang="hr-HR" sz="2000" dirty="0"/>
              <a:t>.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1743076" y="221662"/>
            <a:ext cx="7753350" cy="1533342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Flowchart: Process 6"/>
          <p:cNvSpPr/>
          <p:nvPr/>
        </p:nvSpPr>
        <p:spPr>
          <a:xfrm>
            <a:off x="419101" y="1755004"/>
            <a:ext cx="7753350" cy="4110998"/>
          </a:xfrm>
          <a:prstGeom prst="flowChartProcess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Flowchart: Process 7"/>
          <p:cNvSpPr/>
          <p:nvPr/>
        </p:nvSpPr>
        <p:spPr>
          <a:xfrm>
            <a:off x="8181977" y="2582167"/>
            <a:ext cx="3431268" cy="1533342"/>
          </a:xfrm>
          <a:prstGeom prst="flowChartProcess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48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build="p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F10222F-0973-4803-BFD4-58AD60785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76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3919A6-8A62-4015-9D49-DB6B82379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3887" y="5864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9F818C-4E3F-430B-8BAD-547949FFF508}"/>
              </a:ext>
            </a:extLst>
          </p:cNvPr>
          <p:cNvSpPr/>
          <p:nvPr/>
        </p:nvSpPr>
        <p:spPr>
          <a:xfrm>
            <a:off x="1605516" y="1073912"/>
            <a:ext cx="87612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hr-HR" sz="28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hr-HR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endParaRPr lang="hr-HR" sz="40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hr-HR" sz="4000" b="1" u="sng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„Postani aktivan Rom/</a:t>
            </a:r>
            <a:r>
              <a:rPr lang="hr-HR" sz="4000" b="1" u="sng" dirty="0" err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kinja</a:t>
            </a:r>
            <a:r>
              <a:rPr lang="hr-HR" sz="4000" b="1" u="sng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Zaposli se - PARIZ‘’</a:t>
            </a:r>
          </a:p>
          <a:p>
            <a:pPr algn="ctr">
              <a:spcAft>
                <a:spcPts val="0"/>
              </a:spcAft>
            </a:pPr>
            <a:endParaRPr lang="hr-HR" sz="2400" b="1" u="sng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hr-HR" sz="2400" u="sng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ESF - Ugovor broj: UP.02.1.1.06.0025</a:t>
            </a:r>
          </a:p>
          <a:p>
            <a:pPr algn="ctr">
              <a:spcAft>
                <a:spcPts val="0"/>
              </a:spcAft>
            </a:pPr>
            <a:endParaRPr lang="hr-HR" sz="2800" u="sng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hr-HR" sz="2000" u="sng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hr-HR" sz="2800" u="sng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Zagreb, 05. veljače 2021.</a:t>
            </a:r>
            <a:endParaRPr lang="hr-HR" sz="28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1866900" y="1838325"/>
            <a:ext cx="8324850" cy="4025900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Flowchart: Process 6"/>
          <p:cNvSpPr/>
          <p:nvPr/>
        </p:nvSpPr>
        <p:spPr>
          <a:xfrm>
            <a:off x="1866900" y="275030"/>
            <a:ext cx="8324850" cy="1435100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1945408" y="620066"/>
            <a:ext cx="830118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600" b="1" cap="none" spc="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pitchFamily="18" charset="0"/>
              </a:rPr>
              <a:t>ZAVRŠNA KONFERENCIJA PROJEKTA</a:t>
            </a:r>
            <a:endParaRPr lang="en-US" sz="3600" b="1" cap="none" spc="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05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02746" y="1439636"/>
            <a:ext cx="10983685" cy="5040085"/>
          </a:xfrm>
        </p:spPr>
        <p:txBody>
          <a:bodyPr>
            <a:normAutofit fontScale="47500" lnSpcReduction="20000"/>
          </a:bodyPr>
          <a:lstStyle/>
          <a:p>
            <a:endParaRPr lang="hr-HR" dirty="0"/>
          </a:p>
          <a:p>
            <a:pPr algn="ctr"/>
            <a:r>
              <a:rPr lang="hr-HR" sz="5900" dirty="0">
                <a:latin typeface="Constantia" panose="02030602050306030303" pitchFamily="18" charset="0"/>
              </a:rPr>
              <a:t>NAZIV POZIVA ZA DOSTAVU PROJEKTNIH PRIJEDLOGA: </a:t>
            </a:r>
          </a:p>
          <a:p>
            <a:pPr marL="0" indent="0" algn="ctr">
              <a:buNone/>
            </a:pPr>
            <a:r>
              <a:rPr lang="hr-HR" sz="5900" b="1" dirty="0">
                <a:latin typeface="Constantia" panose="02030602050306030303" pitchFamily="18" charset="0"/>
              </a:rPr>
              <a:t>    Podrška socijalnom uključivanju i zapošljavanju marginaliziranih skupina</a:t>
            </a:r>
          </a:p>
          <a:p>
            <a:pPr algn="ctr"/>
            <a:endParaRPr lang="hr-HR" sz="5900" b="1" dirty="0">
              <a:latin typeface="Constantia" panose="02030602050306030303" pitchFamily="18" charset="0"/>
            </a:endParaRPr>
          </a:p>
          <a:p>
            <a:pPr algn="ctr"/>
            <a:r>
              <a:rPr lang="hr-HR" sz="5900" dirty="0">
                <a:latin typeface="Constantia" panose="02030602050306030303" pitchFamily="18" charset="0"/>
              </a:rPr>
              <a:t>PRIJAVITELJ PROJEKTA:  </a:t>
            </a:r>
            <a:r>
              <a:rPr lang="hr-HR" sz="5900" b="1" dirty="0">
                <a:latin typeface="Constantia" panose="02030602050306030303" pitchFamily="18" charset="0"/>
              </a:rPr>
              <a:t>Grad Zagreb</a:t>
            </a:r>
          </a:p>
          <a:p>
            <a:pPr marL="0" indent="0" algn="ctr">
              <a:buNone/>
            </a:pPr>
            <a:endParaRPr lang="hr-HR" sz="5900" dirty="0">
              <a:latin typeface="Constantia" panose="02030602050306030303" pitchFamily="18" charset="0"/>
            </a:endParaRPr>
          </a:p>
          <a:p>
            <a:pPr algn="ctr"/>
            <a:r>
              <a:rPr lang="hr-HR" sz="5900" dirty="0">
                <a:latin typeface="Constantia" panose="02030602050306030303" pitchFamily="18" charset="0"/>
              </a:rPr>
              <a:t>Ukupna vrijednost projekta: </a:t>
            </a:r>
            <a:r>
              <a:rPr lang="hr-HR" sz="5900" b="1" dirty="0">
                <a:latin typeface="Constantia" panose="02030602050306030303" pitchFamily="18" charset="0"/>
              </a:rPr>
              <a:t>1.325.104,28 kn</a:t>
            </a:r>
          </a:p>
          <a:p>
            <a:pPr algn="ctr"/>
            <a:endParaRPr lang="hr-HR" sz="5900" b="1" dirty="0">
              <a:latin typeface="Constantia" panose="02030602050306030303" pitchFamily="18" charset="0"/>
            </a:endParaRPr>
          </a:p>
          <a:p>
            <a:pPr algn="ctr"/>
            <a:r>
              <a:rPr lang="hr-HR" sz="5900" dirty="0">
                <a:latin typeface="Constantia" panose="02030602050306030303" pitchFamily="18" charset="0"/>
              </a:rPr>
              <a:t>Vrijeme provedbe projekta: </a:t>
            </a:r>
            <a:r>
              <a:rPr lang="hr-HR" sz="5900" b="1" dirty="0">
                <a:latin typeface="Constantia" panose="02030602050306030303" pitchFamily="18" charset="0"/>
              </a:rPr>
              <a:t>travanj 2019. – veljača 2021. </a:t>
            </a:r>
            <a:endParaRPr lang="hr-HR" sz="5900" dirty="0">
              <a:latin typeface="Constantia" panose="02030602050306030303" pitchFamily="18" charset="0"/>
            </a:endParaRPr>
          </a:p>
          <a:p>
            <a:pPr marL="0" indent="0" algn="ctr">
              <a:buNone/>
            </a:pPr>
            <a:endParaRPr lang="hr-HR" sz="2400" dirty="0"/>
          </a:p>
          <a:p>
            <a:pPr algn="ctr"/>
            <a:endParaRPr lang="hr-HR" dirty="0"/>
          </a:p>
          <a:p>
            <a:pPr marL="0" indent="0">
              <a:buNone/>
            </a:pPr>
            <a:r>
              <a:rPr lang="hr-HR" dirty="0"/>
              <a:t>				</a:t>
            </a:r>
          </a:p>
          <a:p>
            <a:pPr lvl="8"/>
            <a:endParaRPr lang="hr-HR" dirty="0"/>
          </a:p>
        </p:txBody>
      </p:sp>
      <p:sp>
        <p:nvSpPr>
          <p:cNvPr id="3" name="Flowchart: Process 2"/>
          <p:cNvSpPr/>
          <p:nvPr/>
        </p:nvSpPr>
        <p:spPr>
          <a:xfrm>
            <a:off x="838201" y="1555162"/>
            <a:ext cx="9610724" cy="1533342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Flowchart: Process 4"/>
          <p:cNvSpPr/>
          <p:nvPr/>
        </p:nvSpPr>
        <p:spPr>
          <a:xfrm>
            <a:off x="2047876" y="3088504"/>
            <a:ext cx="7753350" cy="1533342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Flowchart: Process 5"/>
          <p:cNvSpPr/>
          <p:nvPr/>
        </p:nvSpPr>
        <p:spPr>
          <a:xfrm>
            <a:off x="561976" y="4621846"/>
            <a:ext cx="10525124" cy="1150304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683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8686"/>
            <a:ext cx="10515600" cy="4234544"/>
          </a:xfrm>
        </p:spPr>
        <p:txBody>
          <a:bodyPr/>
          <a:lstStyle/>
          <a:p>
            <a:endParaRPr lang="hr-HR" b="1" dirty="0"/>
          </a:p>
          <a:p>
            <a:endParaRPr lang="hr-HR" b="1" dirty="0"/>
          </a:p>
          <a:p>
            <a:r>
              <a:rPr lang="hr-HR" dirty="0">
                <a:latin typeface="Constantia" panose="02030602050306030303" pitchFamily="18" charset="0"/>
              </a:rPr>
              <a:t>Obrtničko učilište Zagreb</a:t>
            </a:r>
          </a:p>
          <a:p>
            <a:r>
              <a:rPr lang="hr-HR" dirty="0">
                <a:latin typeface="Constantia" panose="02030602050306030303" pitchFamily="18" charset="0"/>
              </a:rPr>
              <a:t>Unija Roma Hrvatske </a:t>
            </a:r>
          </a:p>
          <a:p>
            <a:r>
              <a:rPr lang="hr-HR" dirty="0">
                <a:latin typeface="Constantia" panose="02030602050306030303" pitchFamily="18" charset="0"/>
              </a:rPr>
              <a:t>Udruga Roma Zagreb i Zagrebačke županije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537" y="2718032"/>
            <a:ext cx="3462697" cy="2558643"/>
          </a:xfrm>
          <a:prstGeom prst="rect">
            <a:avLst/>
          </a:prstGeom>
          <a:effectLst>
            <a:glow rad="127000">
              <a:schemeClr val="accent1">
                <a:alpha val="50000"/>
              </a:schemeClr>
            </a:glow>
            <a:reflection endPos="0" dir="5400000" sy="-100000" algn="bl" rotWithShape="0"/>
            <a:softEdge rad="0"/>
          </a:effectLst>
        </p:spPr>
      </p:pic>
      <p:sp>
        <p:nvSpPr>
          <p:cNvPr id="2" name="Flowchart: Process 1"/>
          <p:cNvSpPr/>
          <p:nvPr/>
        </p:nvSpPr>
        <p:spPr>
          <a:xfrm>
            <a:off x="2333625" y="800100"/>
            <a:ext cx="7305675" cy="1091565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2532910" y="991939"/>
            <a:ext cx="65356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000" b="1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pitchFamily="18" charset="0"/>
              </a:rPr>
              <a:t>PARTNERI NA PROJEKTU:</a:t>
            </a:r>
            <a:endParaRPr lang="en-US" sz="4000" b="1" cap="none" spc="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22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799" y="706038"/>
            <a:ext cx="7490339" cy="646331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3600" b="1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GLAVNI </a:t>
            </a:r>
            <a:r>
              <a:rPr lang="hr-HR" sz="3600" b="1" cap="none" spc="0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CILJEVI PROJEKTA</a:t>
            </a:r>
            <a:endParaRPr lang="en-US" sz="3600" b="1" cap="none" spc="0" dirty="0">
              <a:ln w="12700">
                <a:solidFill>
                  <a:schemeClr val="tx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 flipH="1">
            <a:off x="2743198" y="1680005"/>
            <a:ext cx="442741" cy="3962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63753" y="2200696"/>
            <a:ext cx="25384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b="1" dirty="0">
                <a:latin typeface="Constantia" panose="02030602050306030303" pitchFamily="18" charset="0"/>
              </a:rPr>
              <a:t>Jačanje stručnih znanja nezaposlenih Roma/</a:t>
            </a:r>
            <a:r>
              <a:rPr lang="hr-HR" sz="1600" b="1" dirty="0" err="1">
                <a:latin typeface="Constantia" panose="02030602050306030303" pitchFamily="18" charset="0"/>
              </a:rPr>
              <a:t>kinja</a:t>
            </a:r>
            <a:r>
              <a:rPr lang="hr-HR" sz="1600" b="1" dirty="0">
                <a:latin typeface="Constantia" panose="02030602050306030303" pitchFamily="18" charset="0"/>
              </a:rPr>
              <a:t> kroz provedbu programa obrazovanja odraslih</a:t>
            </a: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5974894" y="1633201"/>
            <a:ext cx="28578" cy="5981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88345" y="2186399"/>
            <a:ext cx="33826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b="1" dirty="0">
                <a:latin typeface="Constantia" panose="02030602050306030303" pitchFamily="18" charset="0"/>
              </a:rPr>
              <a:t>Osnaživanje te razvoj i unapređenje mekih vještina uz individualni pristup i primjenu inovativnog modela razvoja osobnog </a:t>
            </a:r>
            <a:r>
              <a:rPr lang="hr-HR" sz="1600" b="1" dirty="0" err="1">
                <a:latin typeface="Constantia" panose="02030602050306030303" pitchFamily="18" charset="0"/>
              </a:rPr>
              <a:t>managmenta</a:t>
            </a:r>
            <a:r>
              <a:rPr lang="hr-HR" sz="1600" b="1" dirty="0">
                <a:latin typeface="Constantia" panose="02030602050306030303" pitchFamily="18" charset="0"/>
              </a:rPr>
              <a:t> </a:t>
            </a:r>
          </a:p>
          <a:p>
            <a:pPr algn="ctr"/>
            <a:r>
              <a:rPr lang="hr-HR" sz="1600" b="1" dirty="0">
                <a:latin typeface="Constantia" panose="02030602050306030303" pitchFamily="18" charset="0"/>
              </a:rPr>
              <a:t>ENTRE YOU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>
            <a:off x="8849583" y="1671685"/>
            <a:ext cx="342042" cy="3480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232607" y="2248880"/>
            <a:ext cx="29350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b="1" dirty="0">
                <a:latin typeface="Constantia" panose="02030602050306030303" pitchFamily="18" charset="0"/>
              </a:rPr>
              <a:t>Jačanje kompetencija stručnjaka koji profesionalno rade sa nezaposlenim Romima/</a:t>
            </a:r>
            <a:r>
              <a:rPr lang="hr-HR" sz="1600" b="1" dirty="0" err="1">
                <a:latin typeface="Constantia" panose="02030602050306030303" pitchFamily="18" charset="0"/>
              </a:rPr>
              <a:t>kinjama</a:t>
            </a:r>
            <a:endParaRPr lang="hr-HR" sz="1600" b="1" dirty="0">
              <a:latin typeface="Constantia" panose="02030602050306030303" pitchFamily="18" charset="0"/>
            </a:endParaRPr>
          </a:p>
        </p:txBody>
      </p:sp>
      <p:sp>
        <p:nvSpPr>
          <p:cNvPr id="17" name="Left Brace 16"/>
          <p:cNvSpPr/>
          <p:nvPr/>
        </p:nvSpPr>
        <p:spPr>
          <a:xfrm rot="16200000">
            <a:off x="5803566" y="-1055500"/>
            <a:ext cx="443323" cy="9742670"/>
          </a:xfrm>
          <a:prstGeom prst="leftBrace">
            <a:avLst>
              <a:gd name="adj1" fmla="val 8333"/>
              <a:gd name="adj2" fmla="val 5011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Rectangle 17"/>
          <p:cNvSpPr/>
          <p:nvPr/>
        </p:nvSpPr>
        <p:spPr>
          <a:xfrm>
            <a:off x="5388429" y="3921006"/>
            <a:ext cx="1382485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3000" b="1" cap="none" spc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SVRHA</a:t>
            </a:r>
            <a:endParaRPr lang="en-US" sz="30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54062" y="4543137"/>
            <a:ext cx="2783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i="1" dirty="0">
                <a:latin typeface="Constantia" panose="02030602050306030303" pitchFamily="18" charset="0"/>
              </a:rPr>
              <a:t>POVEĆANJE ZAPOŠLJIVOSTI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81299" y="5485629"/>
            <a:ext cx="3298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i="1" dirty="0">
                <a:latin typeface="Constantia" panose="02030602050306030303" pitchFamily="18" charset="0"/>
              </a:rPr>
              <a:t>UMANJIVANJE RIZIKA OD SOCIJALNE ISKLJUČENOSTI I SIROMAŠTVA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92911" y="5485629"/>
            <a:ext cx="3407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i="1" dirty="0">
                <a:latin typeface="Constantia" panose="02030602050306030303" pitchFamily="18" charset="0"/>
              </a:rPr>
              <a:t>UNAPRJEĐENJE USLUGA POVEZANIH </a:t>
            </a:r>
          </a:p>
          <a:p>
            <a:r>
              <a:rPr lang="hr-HR" sz="1600" b="1" i="1" dirty="0">
                <a:latin typeface="Constantia" panose="02030602050306030303" pitchFamily="18" charset="0"/>
              </a:rPr>
              <a:t>S PRISTUPOM TRŽIŠTA RADA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191625" y="4438450"/>
            <a:ext cx="2846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i="1" dirty="0">
                <a:latin typeface="Constantia" panose="02030602050306030303" pitchFamily="18" charset="0"/>
              </a:rPr>
              <a:t>SOCIJALNO UKLJUČIVANJE NEZAPOSLENIH ROMA/KINJA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B43DED7-B9F8-4658-9534-FB295CB3E4F2}"/>
              </a:ext>
            </a:extLst>
          </p:cNvPr>
          <p:cNvCxnSpPr>
            <a:cxnSpLocks/>
          </p:cNvCxnSpPr>
          <p:nvPr/>
        </p:nvCxnSpPr>
        <p:spPr>
          <a:xfrm flipH="1">
            <a:off x="3035043" y="4393830"/>
            <a:ext cx="1702071" cy="3506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10D3583-D93F-440F-AE50-DED9828E4B0D}"/>
              </a:ext>
            </a:extLst>
          </p:cNvPr>
          <p:cNvCxnSpPr>
            <a:cxnSpLocks/>
          </p:cNvCxnSpPr>
          <p:nvPr/>
        </p:nvCxnSpPr>
        <p:spPr>
          <a:xfrm flipH="1">
            <a:off x="4347428" y="4684008"/>
            <a:ext cx="1419448" cy="7692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C60DE75-2453-434C-B7BC-44028771FE27}"/>
              </a:ext>
            </a:extLst>
          </p:cNvPr>
          <p:cNvCxnSpPr>
            <a:cxnSpLocks/>
          </p:cNvCxnSpPr>
          <p:nvPr/>
        </p:nvCxnSpPr>
        <p:spPr>
          <a:xfrm>
            <a:off x="6770914" y="4712397"/>
            <a:ext cx="964931" cy="7884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9E887F5-7BC4-455F-A1E0-2B54B2BF40FB}"/>
              </a:ext>
            </a:extLst>
          </p:cNvPr>
          <p:cNvCxnSpPr>
            <a:cxnSpLocks/>
          </p:cNvCxnSpPr>
          <p:nvPr/>
        </p:nvCxnSpPr>
        <p:spPr>
          <a:xfrm>
            <a:off x="7355236" y="4274890"/>
            <a:ext cx="1836389" cy="3271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Process 19"/>
          <p:cNvSpPr/>
          <p:nvPr/>
        </p:nvSpPr>
        <p:spPr>
          <a:xfrm>
            <a:off x="2426833" y="437534"/>
            <a:ext cx="7305675" cy="1091565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Flowchart: Process 23"/>
          <p:cNvSpPr/>
          <p:nvPr/>
        </p:nvSpPr>
        <p:spPr>
          <a:xfrm>
            <a:off x="4860671" y="3879133"/>
            <a:ext cx="2371008" cy="734736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62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4" grpId="0"/>
      <p:bldP spid="17" grpId="0" animBg="1"/>
      <p:bldP spid="18" grpId="0"/>
      <p:bldP spid="19" grpId="0"/>
      <p:bldP spid="21" grpId="0"/>
      <p:bldP spid="22" grpId="0"/>
      <p:bldP spid="23" grpId="0"/>
      <p:bldP spid="20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2333625" y="800100"/>
            <a:ext cx="7305675" cy="1091565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ctangle 1"/>
          <p:cNvSpPr/>
          <p:nvPr/>
        </p:nvSpPr>
        <p:spPr>
          <a:xfrm>
            <a:off x="3040217" y="884217"/>
            <a:ext cx="575914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800" b="1" cap="none" spc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pitchFamily="18" charset="0"/>
              </a:rPr>
              <a:t>CILJANA SKUPINA:</a:t>
            </a:r>
            <a:endParaRPr lang="en-US" sz="48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947934" y="2543173"/>
            <a:ext cx="2362200" cy="3000375"/>
          </a:xfrm>
          <a:prstGeom prst="foldedCorner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xtBox 5"/>
          <p:cNvSpPr txBox="1"/>
          <p:nvPr/>
        </p:nvSpPr>
        <p:spPr>
          <a:xfrm>
            <a:off x="1105097" y="2828925"/>
            <a:ext cx="20478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NEZAPOSLENI ROMI I ROMKINJE- </a:t>
            </a:r>
            <a:r>
              <a:rPr lang="hr-HR" dirty="0">
                <a:latin typeface="Constantia" panose="02030602050306030303" pitchFamily="18" charset="0"/>
              </a:rPr>
              <a:t>neaktivni na tržištu rada ili u evidenciji zavoda za zapošljavanje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4805362" y="2566481"/>
            <a:ext cx="2362200" cy="3000375"/>
          </a:xfrm>
          <a:prstGeom prst="foldedCorner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962524" y="2828925"/>
            <a:ext cx="2047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NEZAPOSLENI ROMI I ROMKINJE- </a:t>
            </a:r>
            <a:r>
              <a:rPr lang="hr-HR" dirty="0">
                <a:latin typeface="Constantia" panose="02030602050306030303" pitchFamily="18" charset="0"/>
              </a:rPr>
              <a:t>niže razine obrazovanja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77262" y="2828925"/>
            <a:ext cx="20478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NEZAPOSLENI ROMI I ROMKINJE- </a:t>
            </a:r>
            <a:r>
              <a:rPr lang="hr-HR" dirty="0">
                <a:latin typeface="Constantia" panose="02030602050306030303" pitchFamily="18" charset="0"/>
              </a:rPr>
              <a:t>dobnog uzrasta od 18-44 godine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8382000" y="2543173"/>
            <a:ext cx="2362200" cy="3000375"/>
          </a:xfrm>
          <a:prstGeom prst="foldedCorner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24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5" grpId="0" animBg="1"/>
      <p:bldP spid="6" grpId="0"/>
      <p:bldP spid="7" grpId="0" animBg="1"/>
      <p:bldP spid="8" grpId="0"/>
      <p:bldP spid="9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8191" y="431565"/>
            <a:ext cx="646225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4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OSTVARENI REZULTATI</a:t>
            </a:r>
            <a:endParaRPr lang="en-US" sz="40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54706" y1="18114" x2="54706" y2="18114"/>
                        <a14:foregroundMark x1="48529" y1="14640" x2="54412" y2="13648"/>
                        <a14:foregroundMark x1="46471" y1="32010" x2="46618" y2="81390"/>
                        <a14:foregroundMark x1="82353" y1="30025" x2="88382" y2="38213"/>
                        <a14:foregroundMark x1="89265" y1="40695" x2="89706" y2="46154"/>
                        <a14:foregroundMark x1="89265" y1="69479" x2="88382" y2="86104"/>
                        <a14:foregroundMark x1="46912" y1="12407" x2="58382" y2="18859"/>
                        <a14:foregroundMark x1="25294" y1="61538" x2="39706" y2="58809"/>
                        <a14:foregroundMark x1="23529" y1="86600" x2="35882" y2="86849"/>
                        <a14:foregroundMark x1="89265" y1="66005" x2="86765" y2="70223"/>
                      </a14:backgroundRemoval>
                    </a14:imgEffect>
                    <a14:imgEffect>
                      <a14:sharpenSoften amount="40000"/>
                    </a14:imgEffect>
                    <a14:imgEffect>
                      <a14:brightnessContrast bright="-4000" contrast="-3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519" y="3284821"/>
            <a:ext cx="4379053" cy="260926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449" y="789051"/>
            <a:ext cx="3115219" cy="27040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7148" y="2786467"/>
            <a:ext cx="804504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400" b="1" dirty="0">
              <a:latin typeface="Constantia" panose="0203060205030603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000" b="1" dirty="0">
                <a:latin typeface="Constantia" panose="02030602050306030303" pitchFamily="18" charset="0"/>
              </a:rPr>
              <a:t>1.1 U suradnji sa HZZ Regionalni ured Zagreb</a:t>
            </a:r>
            <a:r>
              <a:rPr lang="hr-HR" sz="2000" b="1" dirty="0">
                <a:latin typeface="Constantia" panose="02030602050306030303" pitchFamily="18" charset="0"/>
                <a:sym typeface="Wingdings" panose="05000000000000000000" pitchFamily="2" charset="2"/>
              </a:rPr>
              <a:t></a:t>
            </a:r>
            <a:r>
              <a:rPr lang="hr-HR" sz="2000" b="1" dirty="0">
                <a:latin typeface="Constantia" panose="02030602050306030303" pitchFamily="18" charset="0"/>
              </a:rPr>
              <a:t> identificirano 50 </a:t>
            </a:r>
            <a:r>
              <a:rPr lang="hr-HR" sz="2000" dirty="0">
                <a:latin typeface="Constantia" panose="02030602050306030303" pitchFamily="18" charset="0"/>
              </a:rPr>
              <a:t>nezaposlenih Roma/</a:t>
            </a:r>
            <a:r>
              <a:rPr lang="hr-HR" sz="2000" dirty="0" err="1">
                <a:latin typeface="Constantia" panose="02030602050306030303" pitchFamily="18" charset="0"/>
              </a:rPr>
              <a:t>kinja</a:t>
            </a:r>
            <a:r>
              <a:rPr lang="hr-HR" sz="2000" b="1" dirty="0">
                <a:latin typeface="Constantia" panose="02030602050306030303" pitchFamily="18" charset="0"/>
              </a:rPr>
              <a:t> </a:t>
            </a:r>
            <a:r>
              <a:rPr lang="hr-HR" sz="2000" dirty="0">
                <a:latin typeface="Constantia" panose="02030602050306030303" pitchFamily="18" charset="0"/>
              </a:rPr>
              <a:t>i upućeno na osposobljavanje za tržište rada za prvo zanimanje za jedno od deficitarnih zanimanja: građevinska, metalska, pomoćna zanimanja u ugostiteljstvu i hotelijerstvu, njegovateljice, osobne pomoćnice i </a:t>
            </a:r>
            <a:r>
              <a:rPr lang="hr-HR" sz="2000" dirty="0" err="1">
                <a:latin typeface="Constantia" panose="02030602050306030303" pitchFamily="18" charset="0"/>
              </a:rPr>
              <a:t>gerontodomaćice</a:t>
            </a:r>
            <a:r>
              <a:rPr lang="hr-HR" sz="2000" dirty="0">
                <a:latin typeface="Constantia" panose="02030602050306030303" pitchFamily="18" charset="0"/>
              </a:rPr>
              <a:t>.</a:t>
            </a:r>
          </a:p>
          <a:p>
            <a:endParaRPr lang="hr-HR" sz="2000" dirty="0">
              <a:latin typeface="Constantia" panose="0203060205030603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000" b="1" dirty="0">
                <a:latin typeface="Constantia" panose="02030602050306030303" pitchFamily="18" charset="0"/>
              </a:rPr>
              <a:t>1.2 Nabavljeno</a:t>
            </a:r>
            <a:r>
              <a:rPr lang="hr-HR" sz="2000" b="1" dirty="0">
                <a:latin typeface="Constantia" panose="02030602050306030303" pitchFamily="18" charset="0"/>
                <a:sym typeface="Wingdings" panose="05000000000000000000" pitchFamily="2" charset="2"/>
              </a:rPr>
              <a:t></a:t>
            </a:r>
            <a:r>
              <a:rPr lang="hr-HR" sz="2000" dirty="0">
                <a:latin typeface="Constantia" panose="02030602050306030303" pitchFamily="18" charset="0"/>
              </a:rPr>
              <a:t> 10 računala i opremljena IT učionica</a:t>
            </a:r>
          </a:p>
        </p:txBody>
      </p:sp>
      <p:sp>
        <p:nvSpPr>
          <p:cNvPr id="10" name="Flowchart: Process 9"/>
          <p:cNvSpPr/>
          <p:nvPr/>
        </p:nvSpPr>
        <p:spPr>
          <a:xfrm>
            <a:off x="1988191" y="243268"/>
            <a:ext cx="7305675" cy="1091565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28889" y="1771218"/>
            <a:ext cx="646225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3200" b="1" u="sng" dirty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E.1. Odabir i osposobljavanje nezaposlenih Roma/</a:t>
            </a:r>
            <a:r>
              <a:rPr lang="hr-HR" sz="3200" b="1" u="sng" dirty="0" err="1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kinja</a:t>
            </a:r>
            <a:endParaRPr lang="en-US" sz="3200" b="1" u="sng" cap="none" spc="0" dirty="0">
              <a:ln w="127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7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799" y="1723576"/>
            <a:ext cx="3074695" cy="289383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59889" y="351962"/>
            <a:ext cx="6462258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3200" b="1" u="sng" dirty="0">
                <a:ln>
                  <a:solidFill>
                    <a:schemeClr val="tx1"/>
                  </a:solidFill>
                </a:ln>
                <a:latin typeface="Constantia" panose="02030602050306030303" pitchFamily="18" charset="0"/>
              </a:rPr>
              <a:t>E 2.</a:t>
            </a:r>
            <a:r>
              <a:rPr lang="hr-HR" sz="3600" b="1" u="sng" dirty="0">
                <a:ln>
                  <a:solidFill>
                    <a:schemeClr val="tx1"/>
                  </a:solidFill>
                </a:ln>
                <a:latin typeface="Constantia" panose="02030602050306030303" pitchFamily="18" charset="0"/>
              </a:rPr>
              <a:t> </a:t>
            </a:r>
            <a:r>
              <a:rPr lang="hr-HR" sz="3200" b="1" u="sng" dirty="0">
                <a:ln>
                  <a:solidFill>
                    <a:schemeClr val="tx1"/>
                  </a:solidFill>
                </a:ln>
                <a:latin typeface="Constantia" panose="02030602050306030303" pitchFamily="18" charset="0"/>
              </a:rPr>
              <a:t>Razvoj i provedba ciljanih programa za osnaživanje Roma</a:t>
            </a:r>
          </a:p>
        </p:txBody>
      </p:sp>
      <p:sp>
        <p:nvSpPr>
          <p:cNvPr id="2" name="Rectangle 1"/>
          <p:cNvSpPr/>
          <p:nvPr/>
        </p:nvSpPr>
        <p:spPr>
          <a:xfrm>
            <a:off x="95018" y="220468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b="1" dirty="0">
                <a:latin typeface="Constantia" panose="02030602050306030303" pitchFamily="18" charset="0"/>
              </a:rPr>
              <a:t>2.1 Provedeno 6 modula razvoja osobnog </a:t>
            </a:r>
            <a:r>
              <a:rPr lang="hr-HR" sz="2400" b="1" dirty="0" err="1">
                <a:latin typeface="Constantia" panose="02030602050306030303" pitchFamily="18" charset="0"/>
              </a:rPr>
              <a:t>managmenta</a:t>
            </a:r>
            <a:r>
              <a:rPr lang="hr-HR" sz="2400" b="1" dirty="0">
                <a:latin typeface="Constantia" panose="02030602050306030303" pitchFamily="18" charset="0"/>
              </a:rPr>
              <a:t> </a:t>
            </a:r>
            <a:r>
              <a:rPr lang="hr-HR" sz="2400" dirty="0">
                <a:latin typeface="Constantia" panose="02030602050306030303" pitchFamily="18" charset="0"/>
              </a:rPr>
              <a:t>kroz </a:t>
            </a:r>
            <a:r>
              <a:rPr lang="hr-HR" sz="2400" b="1" dirty="0">
                <a:latin typeface="Constantia" panose="02030602050306030303" pitchFamily="18" charset="0"/>
              </a:rPr>
              <a:t>ENTRE YOU </a:t>
            </a:r>
            <a:r>
              <a:rPr lang="hr-HR" sz="2400" dirty="0">
                <a:latin typeface="Constantia" panose="02030602050306030303" pitchFamily="18" charset="0"/>
              </a:rPr>
              <a:t>model za 50 polaznika</a:t>
            </a:r>
          </a:p>
        </p:txBody>
      </p:sp>
      <p:sp>
        <p:nvSpPr>
          <p:cNvPr id="8" name="Rectangle 7"/>
          <p:cNvSpPr/>
          <p:nvPr/>
        </p:nvSpPr>
        <p:spPr>
          <a:xfrm>
            <a:off x="7449424" y="2385661"/>
            <a:ext cx="43901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b="1" dirty="0">
                <a:latin typeface="Constantia" panose="02030602050306030303" pitchFamily="18" charset="0"/>
              </a:rPr>
              <a:t>2.2</a:t>
            </a:r>
            <a:r>
              <a:rPr lang="hr-HR" sz="2400" dirty="0">
                <a:latin typeface="Constantia" panose="02030602050306030303" pitchFamily="18" charset="0"/>
              </a:rPr>
              <a:t> </a:t>
            </a:r>
            <a:r>
              <a:rPr lang="hr-HR" sz="2400" b="1" dirty="0">
                <a:latin typeface="Constantia" panose="02030602050306030303" pitchFamily="18" charset="0"/>
              </a:rPr>
              <a:t>Održan „</a:t>
            </a:r>
            <a:r>
              <a:rPr lang="hr-HR" sz="2400" b="1" dirty="0" err="1">
                <a:latin typeface="Constantia" panose="02030602050306030303" pitchFamily="18" charset="0"/>
              </a:rPr>
              <a:t>speaddating</a:t>
            </a:r>
            <a:r>
              <a:rPr lang="hr-HR" sz="2400" b="1" dirty="0">
                <a:latin typeface="Constantia" panose="02030602050306030303" pitchFamily="18" charset="0"/>
              </a:rPr>
              <a:t>” -</a:t>
            </a:r>
            <a:r>
              <a:rPr lang="hr-HR" sz="2400" dirty="0">
                <a:latin typeface="Constantia" panose="02030602050306030303" pitchFamily="18" charset="0"/>
              </a:rPr>
              <a:t>razgovor nezaposlenih Roma/</a:t>
            </a:r>
            <a:r>
              <a:rPr lang="hr-HR" sz="2400" dirty="0" err="1">
                <a:latin typeface="Constantia" panose="02030602050306030303" pitchFamily="18" charset="0"/>
              </a:rPr>
              <a:t>kinja</a:t>
            </a:r>
            <a:r>
              <a:rPr lang="hr-HR" sz="2400" dirty="0">
                <a:latin typeface="Constantia" panose="02030602050306030303" pitchFamily="18" charset="0"/>
              </a:rPr>
              <a:t> sa 8 predstavnika poslodavaca</a:t>
            </a:r>
          </a:p>
        </p:txBody>
      </p:sp>
      <p:sp>
        <p:nvSpPr>
          <p:cNvPr id="9" name="Rectangle 8"/>
          <p:cNvSpPr/>
          <p:nvPr/>
        </p:nvSpPr>
        <p:spPr>
          <a:xfrm>
            <a:off x="3418426" y="5096833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b="1" dirty="0">
                <a:latin typeface="Constantia" panose="02030602050306030303" pitchFamily="18" charset="0"/>
              </a:rPr>
              <a:t>2.3 </a:t>
            </a:r>
            <a:r>
              <a:rPr lang="hr-HR" sz="2400" dirty="0">
                <a:latin typeface="Constantia" panose="02030602050306030303" pitchFamily="18" charset="0"/>
              </a:rPr>
              <a:t>Provedeno studijsko putovanje u Dublin, Irska – </a:t>
            </a:r>
            <a:r>
              <a:rPr lang="hr-HR" sz="2400" dirty="0" err="1">
                <a:latin typeface="Constantia" panose="02030602050306030303" pitchFamily="18" charset="0"/>
              </a:rPr>
              <a:t>Pevee</a:t>
            </a:r>
            <a:r>
              <a:rPr lang="hr-HR" sz="2400" dirty="0">
                <a:latin typeface="Constantia" panose="02030602050306030303" pitchFamily="18" charset="0"/>
              </a:rPr>
              <a:t> </a:t>
            </a:r>
            <a:r>
              <a:rPr lang="hr-HR" sz="2400" dirty="0" err="1">
                <a:latin typeface="Constantia" panose="02030602050306030303" pitchFamily="18" charset="0"/>
              </a:rPr>
              <a:t>Point</a:t>
            </a:r>
            <a:r>
              <a:rPr lang="hr-HR" sz="2400" dirty="0">
                <a:latin typeface="Constantia" panose="02030602050306030303" pitchFamily="18" charset="0"/>
              </a:rPr>
              <a:t> i CAIRDE</a:t>
            </a:r>
          </a:p>
        </p:txBody>
      </p:sp>
    </p:spTree>
    <p:extLst>
      <p:ext uri="{BB962C8B-B14F-4D97-AF65-F5344CB8AC3E}">
        <p14:creationId xmlns:p14="http://schemas.microsoft.com/office/powerpoint/2010/main" val="281806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76704" y="0"/>
            <a:ext cx="6462258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hr-HR" sz="3200" b="1" u="sng" dirty="0">
                <a:ln>
                  <a:solidFill>
                    <a:schemeClr val="tx1"/>
                  </a:solidFill>
                </a:ln>
                <a:solidFill>
                  <a:prstClr val="black"/>
                </a:solidFill>
                <a:latin typeface="Constantia" panose="02030602050306030303" pitchFamily="18" charset="0"/>
              </a:rPr>
              <a:t>E 3. Osposobljavanje stručnjaka koji profesionalno    </a:t>
            </a:r>
          </a:p>
          <a:p>
            <a:pPr lvl="0" algn="ctr"/>
            <a:r>
              <a:rPr lang="hr-HR" sz="3200" b="1" u="sng" dirty="0">
                <a:ln>
                  <a:solidFill>
                    <a:schemeClr val="tx1"/>
                  </a:solidFill>
                </a:ln>
                <a:solidFill>
                  <a:prstClr val="black"/>
                </a:solidFill>
                <a:latin typeface="Constantia" panose="02030602050306030303" pitchFamily="18" charset="0"/>
              </a:rPr>
              <a:t> rade sa nezaposlenim Romima/</a:t>
            </a:r>
            <a:r>
              <a:rPr lang="hr-HR" sz="3200" b="1" u="sng" dirty="0" err="1">
                <a:ln>
                  <a:solidFill>
                    <a:schemeClr val="tx1"/>
                  </a:solidFill>
                </a:ln>
                <a:solidFill>
                  <a:prstClr val="black"/>
                </a:solidFill>
                <a:latin typeface="Constantia" panose="02030602050306030303" pitchFamily="18" charset="0"/>
              </a:rPr>
              <a:t>kinjama</a:t>
            </a:r>
            <a:endParaRPr lang="hr-HR" sz="3200" b="1" u="sng" dirty="0">
              <a:ln>
                <a:solidFill>
                  <a:schemeClr val="tx1"/>
                </a:solidFill>
              </a:ln>
              <a:solidFill>
                <a:prstClr val="black"/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3286" y="2385661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hr-HR" sz="2400" b="1" dirty="0">
                <a:solidFill>
                  <a:prstClr val="black"/>
                </a:solidFill>
                <a:latin typeface="Constantia" panose="02030602050306030303" pitchFamily="18" charset="0"/>
              </a:rPr>
              <a:t>3.1 Osposobljeno 18 stručnjaka koji rade u HZZ-Regionalni ured Zagreb i u Uredu za demografiju grada Zagreba iz 3 tematska područja</a:t>
            </a:r>
          </a:p>
          <a:p>
            <a:pPr marL="342900" lvl="0" indent="-342900">
              <a:buFontTx/>
              <a:buChar char="-"/>
            </a:pPr>
            <a:r>
              <a:rPr lang="hr-HR" sz="2400" dirty="0">
                <a:solidFill>
                  <a:prstClr val="black"/>
                </a:solidFill>
                <a:latin typeface="Constantia" panose="02030602050306030303" pitchFamily="18" charset="0"/>
              </a:rPr>
              <a:t>Uspješna komunikacija i nošenje s konfliktima </a:t>
            </a:r>
          </a:p>
          <a:p>
            <a:pPr marL="342900" lvl="0" indent="-342900">
              <a:buFontTx/>
              <a:buChar char="-"/>
            </a:pPr>
            <a:r>
              <a:rPr lang="hr-HR" sz="2400" dirty="0">
                <a:solidFill>
                  <a:prstClr val="black"/>
                </a:solidFill>
                <a:latin typeface="Constantia" panose="02030602050306030303" pitchFamily="18" charset="0"/>
              </a:rPr>
              <a:t>Komunikacija s agresivnim sugovornicima</a:t>
            </a:r>
          </a:p>
          <a:p>
            <a:pPr marL="342900" lvl="0" indent="-342900">
              <a:buFontTx/>
              <a:buChar char="-"/>
            </a:pPr>
            <a:r>
              <a:rPr lang="hr-HR" sz="2400" dirty="0">
                <a:solidFill>
                  <a:prstClr val="black"/>
                </a:solidFill>
                <a:latin typeface="Constantia" panose="02030602050306030303" pitchFamily="18" charset="0"/>
              </a:rPr>
              <a:t>Sagorijevanje na poslu: uzroci i prevencija</a:t>
            </a:r>
          </a:p>
        </p:txBody>
      </p:sp>
      <p:sp>
        <p:nvSpPr>
          <p:cNvPr id="5" name="Rectangle 4"/>
          <p:cNvSpPr/>
          <p:nvPr/>
        </p:nvSpPr>
        <p:spPr>
          <a:xfrm>
            <a:off x="6467912" y="2385661"/>
            <a:ext cx="60073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hr-HR" sz="2400" b="1" dirty="0">
                <a:solidFill>
                  <a:prstClr val="black"/>
                </a:solidFill>
                <a:latin typeface="Constantia" panose="02030602050306030303" pitchFamily="18" charset="0"/>
              </a:rPr>
              <a:t>3.2 Izrađeni protokoli podrške za nezaposlene Rome/kinje s ciljem lakšeg uključivanja u tržište rada</a:t>
            </a:r>
            <a:endParaRPr lang="hr-HR" sz="2400" dirty="0">
              <a:solidFill>
                <a:prstClr val="black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76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460</TotalTime>
  <Words>472</Words>
  <Application>Microsoft Office PowerPoint</Application>
  <PresentationFormat>Widescreen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Castellar</vt:lpstr>
      <vt:lpstr>Constantia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Ivona</dc:creator>
  <cp:lastModifiedBy>Andrija Petrović</cp:lastModifiedBy>
  <cp:revision>76</cp:revision>
  <dcterms:created xsi:type="dcterms:W3CDTF">2019-03-02T19:37:08Z</dcterms:created>
  <dcterms:modified xsi:type="dcterms:W3CDTF">2021-02-03T09:59:39Z</dcterms:modified>
</cp:coreProperties>
</file>